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38"/>
  </p:notesMasterIdLst>
  <p:handoutMasterIdLst>
    <p:handoutMasterId r:id="rId39"/>
  </p:handoutMasterIdLst>
  <p:sldIdLst>
    <p:sldId id="1954" r:id="rId6"/>
    <p:sldId id="1990" r:id="rId7"/>
    <p:sldId id="2020" r:id="rId8"/>
    <p:sldId id="2031" r:id="rId9"/>
    <p:sldId id="2004" r:id="rId10"/>
    <p:sldId id="2032" r:id="rId11"/>
    <p:sldId id="2023" r:id="rId12"/>
    <p:sldId id="2009" r:id="rId13"/>
    <p:sldId id="2011" r:id="rId14"/>
    <p:sldId id="2010" r:id="rId15"/>
    <p:sldId id="2005" r:id="rId16"/>
    <p:sldId id="2021" r:id="rId17"/>
    <p:sldId id="2014" r:id="rId18"/>
    <p:sldId id="2015" r:id="rId19"/>
    <p:sldId id="2024" r:id="rId20"/>
    <p:sldId id="2016" r:id="rId21"/>
    <p:sldId id="2025" r:id="rId22"/>
    <p:sldId id="2026" r:id="rId23"/>
    <p:sldId id="2019" r:id="rId24"/>
    <p:sldId id="2006" r:id="rId25"/>
    <p:sldId id="2007" r:id="rId26"/>
    <p:sldId id="2017" r:id="rId27"/>
    <p:sldId id="2018" r:id="rId28"/>
    <p:sldId id="2027" r:id="rId29"/>
    <p:sldId id="2028" r:id="rId30"/>
    <p:sldId id="2029" r:id="rId31"/>
    <p:sldId id="2030" r:id="rId32"/>
    <p:sldId id="2034" r:id="rId33"/>
    <p:sldId id="2035" r:id="rId34"/>
    <p:sldId id="2033" r:id="rId35"/>
    <p:sldId id="2022" r:id="rId36"/>
    <p:sldId id="2012" r:id="rId37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D7F20"/>
    <a:srgbClr val="777777"/>
    <a:srgbClr val="070707"/>
    <a:srgbClr val="0E3689"/>
    <a:srgbClr val="1D9CE4"/>
    <a:srgbClr val="FFD53A"/>
    <a:srgbClr val="702076"/>
    <a:srgbClr val="5EBF33"/>
    <a:srgbClr val="0E1454"/>
    <a:srgbClr val="CE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2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67033" y="6495408"/>
            <a:ext cx="53949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3A89BA97-E076-0C46-96C3-2C5079BFCB08}" type="slidenum">
              <a:rPr lang="en-US" sz="13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  <p:sldLayoutId id="2147483661" r:id="rId13"/>
  </p:sldLayoutIdLst>
  <p:hf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icrochipdeveloper.com/mplabx:md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.org/" TargetMode="External"/><Relationship Id="rId2" Type="http://schemas.openxmlformats.org/officeDocument/2006/relationships/hyperlink" Target="https://pythonhosted.org/pyserial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hyperlink" Target="https://pythonhosted.org/pyserial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chip-MPLAB-Harmony/net_10base_t1s.git" TargetMode="External"/><Relationship Id="rId2" Type="http://schemas.openxmlformats.org/officeDocument/2006/relationships/hyperlink" Target="https://github.com/Bolderain/T1S_Autoconf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icrochipTec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lderain/T1S_Autoconf.gi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T1S Autoconfiguration</a:t>
            </a:r>
            <a:br>
              <a:rPr lang="en-US" dirty="0"/>
            </a:br>
            <a:r>
              <a:rPr lang="en-US" dirty="0"/>
              <a:t>Tooling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D081-4997-FF4D-B75C-F6275A20E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Martin Ruppert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16D4-E23A-8B42-AEFF-22E5AFC9F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 anchorCtr="0"/>
          <a:lstStyle/>
          <a:p>
            <a:fld id="{CA8B0956-6ABD-4CC3-9749-0B6D1995C889}" type="datetime4">
              <a:rPr lang="de-DE" smtClean="0"/>
              <a:t>18. Januar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953FD-C4A6-945C-CFBE-23CE8BD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9" y="1926106"/>
            <a:ext cx="3035477" cy="40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Programming 4 Boards at the same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3042-A54B-3A27-E0C4-D3E93BE6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37" y="2623055"/>
            <a:ext cx="1896230" cy="2079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2AAEB-550E-CD78-4D50-EB22BB93B423}"/>
              </a:ext>
            </a:extLst>
          </p:cNvPr>
          <p:cNvSpPr/>
          <p:nvPr/>
        </p:nvSpPr>
        <p:spPr>
          <a:xfrm>
            <a:off x="3143153" y="4678437"/>
            <a:ext cx="3271101" cy="31266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5091C-88EB-9173-F05B-9F0627A2F16B}"/>
              </a:ext>
            </a:extLst>
          </p:cNvPr>
          <p:cNvSpPr txBox="1"/>
          <p:nvPr/>
        </p:nvSpPr>
        <p:spPr>
          <a:xfrm>
            <a:off x="7032395" y="2070704"/>
            <a:ext cx="41195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Tool „multi_progger.pyw“ is a Python Tkinter GUI that controlls 4 instances of the MDB Core simultary. </a:t>
            </a:r>
          </a:p>
          <a:p>
            <a:endParaRPr lang="de-DE" dirty="0"/>
          </a:p>
          <a:p>
            <a:r>
              <a:rPr lang="de-DE" dirty="0"/>
              <a:t>This allows to keep the connection to four MDB‘s instances and programming four controller at the same time.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12A598-33E5-8DFE-6E40-8B01222CA4DB}"/>
              </a:ext>
            </a:extLst>
          </p:cNvPr>
          <p:cNvSpPr/>
          <p:nvPr/>
        </p:nvSpPr>
        <p:spPr>
          <a:xfrm>
            <a:off x="355509" y="1797031"/>
            <a:ext cx="11603770" cy="29057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  <a:p>
            <a:r>
              <a:rPr lang="de-DE" dirty="0"/>
              <a:t>If another MPLABX Version should be used than v6.15, this must be changed in the script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9CB4C-3E1D-D4D2-3612-F3A3F39E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37" y="3220094"/>
            <a:ext cx="10283130" cy="3126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2D9C6C-D35B-24A9-4900-7A8A6CD40C87}"/>
              </a:ext>
            </a:extLst>
          </p:cNvPr>
          <p:cNvSpPr/>
          <p:nvPr/>
        </p:nvSpPr>
        <p:spPr>
          <a:xfrm>
            <a:off x="6745908" y="3073941"/>
            <a:ext cx="841666" cy="65175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32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B683DAE-43AE-C3E0-1BAA-37E74A9E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Python GUI for parallel Programming with MDB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61F2B99-B43E-B0AA-F16D-AF62391F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8" y="1050906"/>
            <a:ext cx="11400660" cy="5130297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555B2C-198E-0120-B25C-EFF5BEEE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117" y="876079"/>
            <a:ext cx="7742591" cy="5105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11185F-E99F-ECBC-9DF3-0F90E4561E0A}"/>
              </a:ext>
            </a:extLst>
          </p:cNvPr>
          <p:cNvSpPr/>
          <p:nvPr/>
        </p:nvSpPr>
        <p:spPr>
          <a:xfrm>
            <a:off x="3693905" y="3415383"/>
            <a:ext cx="7117237" cy="114064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dirty="0"/>
              <a:t>More Information about the MDB and how to use it at: </a:t>
            </a:r>
            <a:r>
              <a:rPr lang="de-DE" dirty="0">
                <a:hlinkClick r:id="rId4"/>
              </a:rPr>
              <a:t>https://microchipdeveloper.com/mplabx:mdb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DFC50-4666-31E1-AA34-644BDF329C83}"/>
              </a:ext>
            </a:extLst>
          </p:cNvPr>
          <p:cNvSpPr/>
          <p:nvPr/>
        </p:nvSpPr>
        <p:spPr>
          <a:xfrm>
            <a:off x="3693904" y="2063986"/>
            <a:ext cx="7117237" cy="114064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dirty="0"/>
              <a:t>The Pyhton Script starts MDB.bat as a Sub-Process and controlls the input and output. This allows a „remote control“ of the MDB.bat</a:t>
            </a:r>
          </a:p>
        </p:txBody>
      </p:sp>
    </p:spTree>
    <p:extLst>
      <p:ext uri="{BB962C8B-B14F-4D97-AF65-F5344CB8AC3E}">
        <p14:creationId xmlns:p14="http://schemas.microsoft.com/office/powerpoint/2010/main" val="334031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CD5EC5-A04F-CAB2-8310-C53E869B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8" y="1050906"/>
            <a:ext cx="11400660" cy="5130297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F948A-AB04-0FDE-F4F2-5B8553B6383F}"/>
              </a:ext>
            </a:extLst>
          </p:cNvPr>
          <p:cNvCxnSpPr>
            <a:cxnSpLocks/>
          </p:cNvCxnSpPr>
          <p:nvPr/>
        </p:nvCxnSpPr>
        <p:spPr>
          <a:xfrm flipV="1">
            <a:off x="6325386" y="2413262"/>
            <a:ext cx="414779" cy="641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9E6A6F-AF21-F853-9D5C-03AABDDF8A87}"/>
              </a:ext>
            </a:extLst>
          </p:cNvPr>
          <p:cNvCxnSpPr>
            <a:cxnSpLocks/>
          </p:cNvCxnSpPr>
          <p:nvPr/>
        </p:nvCxnSpPr>
        <p:spPr>
          <a:xfrm flipV="1">
            <a:off x="6975835" y="2119690"/>
            <a:ext cx="2715296" cy="201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1AB9B658-86CB-4ECA-B766-B2515BC3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Python GUI for parallel Programming with MDB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913258-4663-03B0-B841-524F65A13357}"/>
              </a:ext>
            </a:extLst>
          </p:cNvPr>
          <p:cNvSpPr/>
          <p:nvPr/>
        </p:nvSpPr>
        <p:spPr>
          <a:xfrm>
            <a:off x="2733040" y="2778849"/>
            <a:ext cx="6438265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„hwtool“ is a MDB command that lists all available debuggers and assigns them an index number. This index number is used to select the debugger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046023-2BA3-8D9B-CD82-9D270594386D}"/>
              </a:ext>
            </a:extLst>
          </p:cNvPr>
          <p:cNvSpPr/>
          <p:nvPr/>
        </p:nvSpPr>
        <p:spPr>
          <a:xfrm>
            <a:off x="405579" y="2644857"/>
            <a:ext cx="590102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AC3AD9-2594-381E-B3FE-80592B08AC68}"/>
              </a:ext>
            </a:extLst>
          </p:cNvPr>
          <p:cNvSpPr/>
          <p:nvPr/>
        </p:nvSpPr>
        <p:spPr>
          <a:xfrm>
            <a:off x="2733040" y="4738310"/>
            <a:ext cx="6438265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By changing the index number, a debugger can be specifically assigned to a window</a:t>
            </a:r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42365-707D-8925-1C39-C7B9F04ABA7D}"/>
              </a:ext>
            </a:extLst>
          </p:cNvPr>
          <p:cNvSpPr/>
          <p:nvPr/>
        </p:nvSpPr>
        <p:spPr>
          <a:xfrm>
            <a:off x="1139448" y="3054285"/>
            <a:ext cx="170665" cy="103170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32FDF-524D-6E1D-19AD-BE4077DF2AC1}"/>
              </a:ext>
            </a:extLst>
          </p:cNvPr>
          <p:cNvSpPr/>
          <p:nvPr/>
        </p:nvSpPr>
        <p:spPr>
          <a:xfrm>
            <a:off x="9691131" y="1255505"/>
            <a:ext cx="170665" cy="86418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01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02E1D-115B-11A9-B819-E448E21C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8" y="1050906"/>
            <a:ext cx="11400660" cy="5130297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8C32A5-EF7B-1987-B5BB-EB59B41F8CDB}"/>
              </a:ext>
            </a:extLst>
          </p:cNvPr>
          <p:cNvCxnSpPr>
            <a:cxnSpLocks/>
          </p:cNvCxnSpPr>
          <p:nvPr/>
        </p:nvCxnSpPr>
        <p:spPr>
          <a:xfrm flipV="1">
            <a:off x="5099901" y="2413262"/>
            <a:ext cx="414779" cy="641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E29B74F-3D90-2926-E81A-4FACC724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Python GUI for parallel Programming with MDB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27933-08EE-F096-0A65-805BBB653868}"/>
              </a:ext>
            </a:extLst>
          </p:cNvPr>
          <p:cNvSpPr/>
          <p:nvPr/>
        </p:nvSpPr>
        <p:spPr>
          <a:xfrm>
            <a:off x="2972556" y="1921213"/>
            <a:ext cx="6438265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With clicking on „Connect MDB“, all setup is done for EDGB, Speed 6Mbit, SWD Interface and selecting the debuggers. This takes some time until it‘s connected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FDFD74-B7BE-F509-665C-DDDEE73EA0D7}"/>
              </a:ext>
            </a:extLst>
          </p:cNvPr>
          <p:cNvSpPr/>
          <p:nvPr/>
        </p:nvSpPr>
        <p:spPr>
          <a:xfrm>
            <a:off x="2972556" y="3878637"/>
            <a:ext cx="6438265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Keep in  mind that every mdb.bat process do need about 2 Gbyte of RAM. All four instancess are around 8 Gbyte of RAM</a:t>
            </a:r>
          </a:p>
        </p:txBody>
      </p:sp>
    </p:spTree>
    <p:extLst>
      <p:ext uri="{BB962C8B-B14F-4D97-AF65-F5344CB8AC3E}">
        <p14:creationId xmlns:p14="http://schemas.microsoft.com/office/powerpoint/2010/main" val="382216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90778-A6FC-3C52-5DEE-D814C46A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8" y="1050906"/>
            <a:ext cx="11400660" cy="5130297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DEB760-77CF-95A2-8DBB-5A00BE7EFA53}"/>
              </a:ext>
            </a:extLst>
          </p:cNvPr>
          <p:cNvCxnSpPr>
            <a:cxnSpLocks/>
          </p:cNvCxnSpPr>
          <p:nvPr/>
        </p:nvCxnSpPr>
        <p:spPr>
          <a:xfrm flipV="1">
            <a:off x="5640329" y="2413262"/>
            <a:ext cx="414779" cy="641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891EB51-3ABA-D67E-9067-141C8F72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Python GUI for parallel Programming with MDB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90D26-1C2C-4317-FE17-20CE2E4C754D}"/>
              </a:ext>
            </a:extLst>
          </p:cNvPr>
          <p:cNvSpPr/>
          <p:nvPr/>
        </p:nvSpPr>
        <p:spPr>
          <a:xfrm>
            <a:off x="2875280" y="3429000"/>
            <a:ext cx="6438265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“Prog Boards” programs all Hex files in parallel.</a:t>
            </a:r>
            <a:br>
              <a:rPr lang="en-US" dirty="0"/>
            </a:br>
            <a:r>
              <a:rPr lang="en-US" dirty="0"/>
              <a:t>The connection to the debugger is maintained so it is not necessary to re-establish the connection again. This allows the programming process to start more quickly.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06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953FD-C4A6-945C-CFBE-23CE8BD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9" y="1926106"/>
            <a:ext cx="3035477" cy="40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GUI for testing 4 Boards in parallel 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3042-A54B-3A27-E0C4-D3E93BE6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37" y="2623055"/>
            <a:ext cx="1896230" cy="2079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2AAEB-550E-CD78-4D50-EB22BB93B423}"/>
              </a:ext>
            </a:extLst>
          </p:cNvPr>
          <p:cNvSpPr/>
          <p:nvPr/>
        </p:nvSpPr>
        <p:spPr>
          <a:xfrm>
            <a:off x="3067736" y="4914105"/>
            <a:ext cx="3271101" cy="31266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5091C-88EB-9173-F05B-9F0627A2F16B}"/>
              </a:ext>
            </a:extLst>
          </p:cNvPr>
          <p:cNvSpPr txBox="1"/>
          <p:nvPr/>
        </p:nvSpPr>
        <p:spPr>
          <a:xfrm>
            <a:off x="7018386" y="1655803"/>
            <a:ext cx="44060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„terminal.pyw“ is the Terminal program that talks with 4 Boards at the same time.</a:t>
            </a:r>
          </a:p>
          <a:p>
            <a:endParaRPr lang="de-DE" dirty="0"/>
          </a:p>
          <a:p>
            <a:r>
              <a:rPr lang="en-US" dirty="0"/>
              <a:t>The idea came to me when I was once again completely annoyed by having to arrange </a:t>
            </a:r>
            <a:r>
              <a:rPr lang="en-US" dirty="0" err="1"/>
              <a:t>TerraTerm</a:t>
            </a:r>
            <a:r>
              <a:rPr lang="en-US" dirty="0"/>
              <a:t> four times on my desktop and assigning them to the corresponding COM ports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48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BA3D5-F0AB-EE92-E848-B85DE4EB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9" y="796204"/>
            <a:ext cx="10555334" cy="56624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B2197E-F45F-E0BF-8769-AF28A057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en-US" dirty="0"/>
              <a:t>Python GUI for testing 4 Boards in parallel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90E18D-FDCE-9954-4773-7B9815C95A5B}"/>
              </a:ext>
            </a:extLst>
          </p:cNvPr>
          <p:cNvSpPr/>
          <p:nvPr/>
        </p:nvSpPr>
        <p:spPr>
          <a:xfrm>
            <a:off x="2835974" y="2910839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This tool is basically a 4-way Comport Terminal.</a:t>
            </a:r>
          </a:p>
          <a:p>
            <a:r>
              <a:rPr lang="en-US" dirty="0"/>
              <a:t>There are 4 default COM ports in the upper left, which must be changed to the ones on your machine. </a:t>
            </a:r>
          </a:p>
          <a:p>
            <a:r>
              <a:rPr lang="en-US" dirty="0"/>
              <a:t>If a COM Port entry is left free, this COM port is not used, so that this tool can be used with less than 4 boards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047FC-8A83-D9E7-C054-1888B59A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40" y="1806440"/>
            <a:ext cx="6820491" cy="754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7E4E4-47F6-0AE1-9634-B33E854CA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17" y="1801105"/>
            <a:ext cx="6812870" cy="7468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DE8D89-7B70-0640-EB0A-A6AC7BD25606}"/>
              </a:ext>
            </a:extLst>
          </p:cNvPr>
          <p:cNvSpPr/>
          <p:nvPr/>
        </p:nvSpPr>
        <p:spPr>
          <a:xfrm>
            <a:off x="2835974" y="2914650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If you click on “Connect” while all comports are available, then the COM Port Entries go to gray.</a:t>
            </a:r>
          </a:p>
          <a:p>
            <a:r>
              <a:rPr lang="en-US" dirty="0"/>
              <a:t>If at least one COM Port isn’t available, nothing happens.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117C6-6846-42EF-EFBB-A4EFA561C9A6}"/>
              </a:ext>
            </a:extLst>
          </p:cNvPr>
          <p:cNvSpPr/>
          <p:nvPr/>
        </p:nvSpPr>
        <p:spPr>
          <a:xfrm>
            <a:off x="2835973" y="2907028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If a COM Port entry is left free, this COM port is not used, so that this tool can be used with less than 4 boards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858746-5B82-E327-4685-32B16EC95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940" y="1699749"/>
            <a:ext cx="3033023" cy="9678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B09B57-D818-231E-7978-AB09A85D38D7}"/>
              </a:ext>
            </a:extLst>
          </p:cNvPr>
          <p:cNvSpPr/>
          <p:nvPr/>
        </p:nvSpPr>
        <p:spPr>
          <a:xfrm>
            <a:off x="2835972" y="2914649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The default ports can be set in the source code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74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FA54-3F5A-30E3-4868-7D48857C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Modules Dependencies „terminal.pyw“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A739-0D8D-293F-CA27-09C5DE8770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pip install pyserial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r>
              <a:rPr lang="de-DE" dirty="0">
                <a:hlinkClick r:id="rId2"/>
              </a:rPr>
              <a:t>https://pythonhosted.org/pyserial/index.html</a:t>
            </a: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module encapsulates the access for the serial port. It provides backends for </a:t>
            </a:r>
            <a:r>
              <a:rPr lang="en-US" b="0" i="0" u="none" strike="noStrike" dirty="0">
                <a:solidFill>
                  <a:srgbClr val="355F7C"/>
                </a:solidFill>
                <a:effectLst/>
                <a:latin typeface="Arial" panose="020B0604020202020204" pitchFamily="34" charset="0"/>
                <a:hlinkClick r:id="rId3"/>
              </a:rPr>
              <a:t>Python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running on Windows, OSX, Linux, BSD (possibly any POSIX compliant system)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IronPython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The module named “serial” automatically selects the appropriate backend.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7BAE9EFE-8097-ED49-A397-6C935BE8A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08" y="2362200"/>
            <a:ext cx="19621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26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FA54-3F5A-30E3-4868-7D48857C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Modules Dependencies „terminal.pyw“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A739-0D8D-293F-CA27-09C5DE8770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pip install matplotlib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endParaRPr lang="de-DE" dirty="0">
              <a:hlinkClick r:id="rId2"/>
            </a:endParaRPr>
          </a:p>
          <a:p>
            <a:pPr marL="0" indent="0" algn="ctr">
              <a:buNone/>
            </a:pPr>
            <a:r>
              <a:rPr lang="de-DE" dirty="0">
                <a:hlinkClick r:id="rId3"/>
              </a:rPr>
              <a:t>https://matplotlib.org/</a:t>
            </a: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Matplotlib is a comprehensive library for creating static, animated, and interactive visualizations in Python. Matplotlib makes easy things easy and hard things possible.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591E4-9D25-4B47-D824-6257B123C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668" y="2571099"/>
            <a:ext cx="2607069" cy="6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B545B3-FF74-6F04-DAE7-074F2838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9" y="796204"/>
            <a:ext cx="10555334" cy="56624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B2197E-F45F-E0BF-8769-AF28A057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en-US" dirty="0"/>
              <a:t>Python GUI for testing 4 Boards in parallel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E2FC5-5FB0-EA71-392D-2164AA3BB1B1}"/>
              </a:ext>
            </a:extLst>
          </p:cNvPr>
          <p:cNvSpPr/>
          <p:nvPr/>
        </p:nvSpPr>
        <p:spPr>
          <a:xfrm>
            <a:off x="10239806" y="948525"/>
            <a:ext cx="712674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87241-BB7F-2E9F-9CB8-A0A5DC22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77" y="795193"/>
            <a:ext cx="3872540" cy="56417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FD5CD1-E746-1ED7-B197-AF554FAE80AC}"/>
              </a:ext>
            </a:extLst>
          </p:cNvPr>
          <p:cNvSpPr/>
          <p:nvPr/>
        </p:nvSpPr>
        <p:spPr>
          <a:xfrm>
            <a:off x="5890260" y="1059699"/>
            <a:ext cx="571500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977088-3074-7578-B848-B7F1E7400736}"/>
              </a:ext>
            </a:extLst>
          </p:cNvPr>
          <p:cNvSpPr/>
          <p:nvPr/>
        </p:nvSpPr>
        <p:spPr>
          <a:xfrm>
            <a:off x="1636442" y="948525"/>
            <a:ext cx="822010" cy="2223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AEC048-FD82-654D-FAE0-219CC3D4E862}"/>
              </a:ext>
            </a:extLst>
          </p:cNvPr>
          <p:cNvSpPr/>
          <p:nvPr/>
        </p:nvSpPr>
        <p:spPr>
          <a:xfrm>
            <a:off x="2497083" y="948525"/>
            <a:ext cx="822010" cy="2223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7BF92E-2541-D6D1-C56A-A530BA9A1240}"/>
              </a:ext>
            </a:extLst>
          </p:cNvPr>
          <p:cNvSpPr/>
          <p:nvPr/>
        </p:nvSpPr>
        <p:spPr>
          <a:xfrm>
            <a:off x="3359733" y="951066"/>
            <a:ext cx="822010" cy="2223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9B0156-0B08-206C-A43C-4E963F0277C5}"/>
              </a:ext>
            </a:extLst>
          </p:cNvPr>
          <p:cNvSpPr/>
          <p:nvPr/>
        </p:nvSpPr>
        <p:spPr>
          <a:xfrm>
            <a:off x="4215363" y="949179"/>
            <a:ext cx="822010" cy="22234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C8E90F-B333-BAAF-B6F7-5B86A4276641}"/>
              </a:ext>
            </a:extLst>
          </p:cNvPr>
          <p:cNvSpPr/>
          <p:nvPr/>
        </p:nvSpPr>
        <p:spPr>
          <a:xfrm>
            <a:off x="5881646" y="2295464"/>
            <a:ext cx="571500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28C3A6-D603-AB74-8BD6-8D3DB55CDC42}"/>
              </a:ext>
            </a:extLst>
          </p:cNvPr>
          <p:cNvSpPr/>
          <p:nvPr/>
        </p:nvSpPr>
        <p:spPr>
          <a:xfrm>
            <a:off x="5908052" y="3538621"/>
            <a:ext cx="571500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807F74-5389-6D4F-1F87-55CBC23D7A15}"/>
              </a:ext>
            </a:extLst>
          </p:cNvPr>
          <p:cNvSpPr/>
          <p:nvPr/>
        </p:nvSpPr>
        <p:spPr>
          <a:xfrm>
            <a:off x="5908052" y="4781793"/>
            <a:ext cx="571500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CDE255-E18F-AB49-6DDD-CE5BB8965133}"/>
              </a:ext>
            </a:extLst>
          </p:cNvPr>
          <p:cNvSpPr txBox="1"/>
          <p:nvPr/>
        </p:nvSpPr>
        <p:spPr>
          <a:xfrm>
            <a:off x="2988409" y="2239372"/>
            <a:ext cx="5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50673-B5E2-7473-42B2-741F6C73DFCA}"/>
              </a:ext>
            </a:extLst>
          </p:cNvPr>
          <p:cNvSpPr txBox="1"/>
          <p:nvPr/>
        </p:nvSpPr>
        <p:spPr>
          <a:xfrm>
            <a:off x="9596900" y="2239371"/>
            <a:ext cx="5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3A686-4570-93BE-37AE-B1D5B812A7EB}"/>
              </a:ext>
            </a:extLst>
          </p:cNvPr>
          <p:cNvSpPr txBox="1"/>
          <p:nvPr/>
        </p:nvSpPr>
        <p:spPr>
          <a:xfrm>
            <a:off x="2988409" y="4880009"/>
            <a:ext cx="5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0395D-A831-25E4-B8B2-F1A666301999}"/>
              </a:ext>
            </a:extLst>
          </p:cNvPr>
          <p:cNvSpPr txBox="1"/>
          <p:nvPr/>
        </p:nvSpPr>
        <p:spPr>
          <a:xfrm>
            <a:off x="9526481" y="4880009"/>
            <a:ext cx="5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025046-D7B5-5DA7-082B-4C4B8493525B}"/>
              </a:ext>
            </a:extLst>
          </p:cNvPr>
          <p:cNvSpPr/>
          <p:nvPr/>
        </p:nvSpPr>
        <p:spPr>
          <a:xfrm>
            <a:off x="6274308" y="1832464"/>
            <a:ext cx="1613916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350734-24AE-A1E1-F83D-020F2FB277FA}"/>
              </a:ext>
            </a:extLst>
          </p:cNvPr>
          <p:cNvSpPr/>
          <p:nvPr/>
        </p:nvSpPr>
        <p:spPr>
          <a:xfrm>
            <a:off x="6274308" y="3069850"/>
            <a:ext cx="1613916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9D50C4-DAB6-EBA4-9502-6D60ED6026EB}"/>
              </a:ext>
            </a:extLst>
          </p:cNvPr>
          <p:cNvSpPr/>
          <p:nvPr/>
        </p:nvSpPr>
        <p:spPr>
          <a:xfrm>
            <a:off x="6298692" y="4313434"/>
            <a:ext cx="1613916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5DF563-8F5B-F29D-FF58-D81E33F564BC}"/>
              </a:ext>
            </a:extLst>
          </p:cNvPr>
          <p:cNvSpPr/>
          <p:nvPr/>
        </p:nvSpPr>
        <p:spPr>
          <a:xfrm>
            <a:off x="6298692" y="5566676"/>
            <a:ext cx="1613916" cy="17474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8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2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8492-FF9E-12C9-233D-FC871B6A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DDCE-05C4-D14D-09D8-5C700B0FB6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To give us ESE a learning curve in</a:t>
            </a:r>
          </a:p>
          <a:p>
            <a:pPr lvl="1"/>
            <a:r>
              <a:rPr lang="de-DE" dirty="0"/>
              <a:t>T1S Technology</a:t>
            </a:r>
          </a:p>
          <a:p>
            <a:pPr lvl="1"/>
            <a:r>
              <a:rPr lang="de-DE" dirty="0"/>
              <a:t>C and Pyhton Coding</a:t>
            </a:r>
          </a:p>
          <a:p>
            <a:pPr lvl="1"/>
            <a:r>
              <a:rPr lang="de-DE" dirty="0"/>
              <a:t>Project Working</a:t>
            </a:r>
          </a:p>
          <a:p>
            <a:pPr lvl="1"/>
            <a:r>
              <a:rPr lang="de-DE" dirty="0"/>
              <a:t>git and Github</a:t>
            </a:r>
          </a:p>
          <a:p>
            <a:pPr lvl="1"/>
            <a:r>
              <a:rPr lang="de-DE" dirty="0"/>
              <a:t>MDB Core</a:t>
            </a:r>
          </a:p>
          <a:p>
            <a:pPr lvl="1"/>
            <a:r>
              <a:rPr lang="de-DE" dirty="0"/>
              <a:t>Soft- and Hardware Testing</a:t>
            </a:r>
          </a:p>
          <a:p>
            <a:pPr lvl="1"/>
            <a:endParaRPr lang="de-DE" dirty="0"/>
          </a:p>
          <a:p>
            <a:r>
              <a:rPr lang="en-US" dirty="0"/>
              <a:t>This project is not about creating a Software Engineering Company within the Microchip Sales Organization. It is about to learn the processes, structures and vocabulary that our customer are dealing with</a:t>
            </a:r>
            <a:br>
              <a:rPr lang="en-US" dirty="0"/>
            </a:br>
            <a:endParaRPr lang="en-US" dirty="0"/>
          </a:p>
          <a:p>
            <a:r>
              <a:rPr lang="de-DE" dirty="0"/>
              <a:t>All items in the list above could be used in total different customer support processes</a:t>
            </a:r>
            <a:br>
              <a:rPr lang="de-DE" dirty="0"/>
            </a:br>
            <a:endParaRPr lang="de-DE" dirty="0"/>
          </a:p>
          <a:p>
            <a:r>
              <a:rPr lang="de-DE" dirty="0"/>
              <a:t>And maybe another result could be a proof of concept for customers in the industrial area for an T1S autoconfiguration scenario</a:t>
            </a:r>
          </a:p>
        </p:txBody>
      </p:sp>
    </p:spTree>
    <p:extLst>
      <p:ext uri="{BB962C8B-B14F-4D97-AF65-F5344CB8AC3E}">
        <p14:creationId xmlns:p14="http://schemas.microsoft.com/office/powerpoint/2010/main" val="2240505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1037A8-26FB-81FD-20AA-489114395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65" y="801874"/>
            <a:ext cx="10556148" cy="566293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3CA1D83-549C-F3DD-CD4D-BDAF1AD9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iperf with two boards 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EBE0B-B530-90D3-C0E6-E4F04D40A023}"/>
              </a:ext>
            </a:extLst>
          </p:cNvPr>
          <p:cNvSpPr/>
          <p:nvPr/>
        </p:nvSpPr>
        <p:spPr>
          <a:xfrm>
            <a:off x="5687826" y="939957"/>
            <a:ext cx="1098907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C2C41D-C4F0-E646-ADB7-99586A9DE0E0}"/>
              </a:ext>
            </a:extLst>
          </p:cNvPr>
          <p:cNvSpPr/>
          <p:nvPr/>
        </p:nvSpPr>
        <p:spPr>
          <a:xfrm>
            <a:off x="2835974" y="2910839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 Bandwidth of approx. 9.4 Mbit/sec UDP traffic is achieved between two boards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32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0F851-8D12-B74C-97FD-850CA47D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3" y="910112"/>
            <a:ext cx="10445714" cy="56036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C3BC488-83D0-7A57-66B3-2E8E047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en-US" dirty="0"/>
              <a:t>3 iperf client’s at the same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BCE91-8FE3-5D94-F466-D148E70C36CA}"/>
              </a:ext>
            </a:extLst>
          </p:cNvPr>
          <p:cNvSpPr/>
          <p:nvPr/>
        </p:nvSpPr>
        <p:spPr>
          <a:xfrm>
            <a:off x="5669538" y="1067973"/>
            <a:ext cx="2157726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512CB-DD5C-D7DE-1BC2-B6AF6E895E64}"/>
              </a:ext>
            </a:extLst>
          </p:cNvPr>
          <p:cNvSpPr/>
          <p:nvPr/>
        </p:nvSpPr>
        <p:spPr>
          <a:xfrm>
            <a:off x="2835974" y="2910839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 Bandwidth of approx. 3.1 </a:t>
            </a:r>
            <a:r>
              <a:rPr lang="en-US" dirty="0" err="1"/>
              <a:t>Mbits</a:t>
            </a:r>
            <a:r>
              <a:rPr lang="en-US" dirty="0"/>
              <a:t>/sec UDP Traffic is achieved when 3 iperf clients are running simultaneously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781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11A41-B4FE-7009-4DFB-B92C1785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7" y="855307"/>
            <a:ext cx="10320184" cy="553634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54A4C1-C5B1-8DA6-0D64-8DD58BF5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en-US" dirty="0"/>
              <a:t>Sending the command “</a:t>
            </a:r>
            <a:r>
              <a:rPr lang="en-US" dirty="0" err="1"/>
              <a:t>netinfo</a:t>
            </a:r>
            <a:r>
              <a:rPr lang="en-US" dirty="0"/>
              <a:t>” to all boards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FBFEF-22EF-DBE8-BF0D-E9721C57B01D}"/>
              </a:ext>
            </a:extLst>
          </p:cNvPr>
          <p:cNvSpPr/>
          <p:nvPr/>
        </p:nvSpPr>
        <p:spPr>
          <a:xfrm>
            <a:off x="7905978" y="1003965"/>
            <a:ext cx="311088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EC22B-1423-6EDF-F853-B781F1992F7F}"/>
              </a:ext>
            </a:extLst>
          </p:cNvPr>
          <p:cNvSpPr/>
          <p:nvPr/>
        </p:nvSpPr>
        <p:spPr>
          <a:xfrm>
            <a:off x="2835974" y="2910839"/>
            <a:ext cx="6438265" cy="25059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Pre defined commands can be send to one or more boards at the same time when a button is clicked.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78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CD5D72-AACD-0E7D-8D9F-613E9403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7" y="855307"/>
            <a:ext cx="10320184" cy="553634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E6B3F8-6782-EAC2-623F-1280F191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en-US" dirty="0"/>
              <a:t>Testing UDP </a:t>
            </a:r>
            <a:r>
              <a:rPr lang="en-US" dirty="0" err="1"/>
              <a:t>commucation</a:t>
            </a:r>
            <a:r>
              <a:rPr lang="en-US" dirty="0"/>
              <a:t> between boards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7BC97-577F-5891-EFD3-008445C22F9E}"/>
              </a:ext>
            </a:extLst>
          </p:cNvPr>
          <p:cNvSpPr/>
          <p:nvPr/>
        </p:nvSpPr>
        <p:spPr>
          <a:xfrm>
            <a:off x="8244212" y="1003965"/>
            <a:ext cx="1046378" cy="2140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A04C16-FAE8-BA67-5D5A-66785B7F49BD}"/>
              </a:ext>
            </a:extLst>
          </p:cNvPr>
          <p:cNvSpPr/>
          <p:nvPr/>
        </p:nvSpPr>
        <p:spPr>
          <a:xfrm>
            <a:off x="1617437" y="1270447"/>
            <a:ext cx="8953949" cy="197671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When it comes to test communication protocols, the 4 terminals make it much more convenient to debug the firmware by locking into the output of the boards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AB6FC-BAD5-30CC-DABC-512303D4A2DE}"/>
              </a:ext>
            </a:extLst>
          </p:cNvPr>
          <p:cNvSpPr/>
          <p:nvPr/>
        </p:nvSpPr>
        <p:spPr>
          <a:xfrm>
            <a:off x="1617437" y="3532706"/>
            <a:ext cx="8953949" cy="225732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This firmware starts with the command “run”, the sending of an UDP Broadcast packet. If until 5 secs there was no answer, the firmware decides to be the “COORDINATOR” which answers to such packets. </a:t>
            </a:r>
            <a:br>
              <a:rPr lang="en-US" dirty="0"/>
            </a:br>
            <a:r>
              <a:rPr lang="en-US" dirty="0"/>
              <a:t>Inside this UDP packets, a timestamp is also exchanged so that all Boards LED’s can blink synchronously every 2 secs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315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0353-5A4C-37C1-93AA-7C733D82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1: Configure Boards Successive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2B1BE-3FC9-8883-877F-F94551C6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143" y="1602267"/>
            <a:ext cx="5677392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43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0353-5A4C-37C1-93AA-7C733D82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1.2: Configure Boards Simultan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9A4BC-8E15-0CEA-AFFD-F24627F5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402" y="1726742"/>
            <a:ext cx="5928874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0353-5A4C-37C1-93AA-7C733D82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2: iperf between two boards and varying the Max Nodes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1065D-6653-F255-2C6B-81E62ADF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84" y="1981076"/>
            <a:ext cx="6187976" cy="2865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A99AC-F133-A7EE-80FC-6C3CAFBD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440" y="1667831"/>
            <a:ext cx="4665952" cy="3522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2B8F2-FE70-ADC4-2134-15F63F722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89" y="5511986"/>
            <a:ext cx="2400508" cy="441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8CDD7A-A2AC-5D43-25C5-EFD19BCD9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62" y="5190168"/>
            <a:ext cx="4244708" cy="1173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767FD3-D12A-277C-DA9C-0C98DCD8D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4" y="5232082"/>
            <a:ext cx="3726503" cy="1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0353-5A4C-37C1-93AA-7C733D82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2: iperf between two boards and varying the Max Nodes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974D3-673D-7A30-5D02-1FC748F8A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21" y="1684224"/>
            <a:ext cx="5939832" cy="443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98E49-FEE7-1D32-E43E-FE44BBE5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47" y="3429000"/>
            <a:ext cx="2354784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5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9511-C459-C51A-AD78-0B81DA8F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4984C-B2CC-4B8E-3D41-2D9080E0C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722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09F92-F9BF-E55F-062A-C5EB2D22473D}"/>
              </a:ext>
            </a:extLst>
          </p:cNvPr>
          <p:cNvSpPr txBox="1"/>
          <p:nvPr/>
        </p:nvSpPr>
        <p:spPr>
          <a:xfrm>
            <a:off x="1034989" y="582582"/>
            <a:ext cx="75733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INIT_START</a:t>
            </a:r>
          </a:p>
          <a:p>
            <a:r>
              <a:rPr lang="de-DE" dirty="0"/>
              <a:t>INIT_TCPIP_WAIT_START</a:t>
            </a:r>
          </a:p>
          <a:p>
            <a:r>
              <a:rPr lang="de-DE" dirty="0"/>
              <a:t>INIT_TCPIP_WAIT_FOR_IP</a:t>
            </a:r>
          </a:p>
          <a:p>
            <a:endParaRPr lang="de-DE" dirty="0"/>
          </a:p>
          <a:p>
            <a:r>
              <a:rPr lang="de-DE" dirty="0"/>
              <a:t>MEMBER_START_REQUEST</a:t>
            </a:r>
          </a:p>
          <a:p>
            <a:r>
              <a:rPr lang="de-DE" dirty="0"/>
              <a:t>MEMBER_WAIT_FOR_REQUESTED_ANSWER (Timeout?)</a:t>
            </a:r>
          </a:p>
          <a:p>
            <a:r>
              <a:rPr lang="de-DE" dirty="0"/>
              <a:t>MEMBER_PROCESS_REQUESTED_DATA</a:t>
            </a:r>
          </a:p>
          <a:p>
            <a:endParaRPr lang="de-DE" dirty="0"/>
          </a:p>
          <a:p>
            <a:r>
              <a:rPr lang="de-DE" dirty="0"/>
              <a:t>DECIDE_TO_BE_COORDINATOR_NODE</a:t>
            </a:r>
          </a:p>
          <a:p>
            <a:endParaRPr lang="de-DE" dirty="0"/>
          </a:p>
          <a:p>
            <a:r>
              <a:rPr lang="de-DE" dirty="0"/>
              <a:t>COORDINATOR_WAIT_FOR_REQUEST</a:t>
            </a:r>
          </a:p>
          <a:p>
            <a:r>
              <a:rPr lang="de-DE" dirty="0"/>
              <a:t>COORDINATOR_ANSWER_REQUEST</a:t>
            </a:r>
          </a:p>
          <a:p>
            <a:endParaRPr lang="de-DE" dirty="0"/>
          </a:p>
          <a:p>
            <a:r>
              <a:rPr lang="de-DE" dirty="0"/>
              <a:t>STATE_IDLE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F6F34CB0-069E-D4CB-4870-8CC2596FB100}"/>
              </a:ext>
            </a:extLst>
          </p:cNvPr>
          <p:cNvCxnSpPr/>
          <p:nvPr/>
        </p:nvCxnSpPr>
        <p:spPr>
          <a:xfrm rot="10800000" flipV="1">
            <a:off x="5974673" y="2672179"/>
            <a:ext cx="2077375" cy="1065320"/>
          </a:xfrm>
          <a:prstGeom prst="curvedConnector3">
            <a:avLst>
              <a:gd name="adj1" fmla="val -23504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54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3942-852B-E475-399A-829A3998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D046A2-4A2E-09EE-6D4C-DEF9A18027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802181" y="1265057"/>
            <a:ext cx="5311600" cy="37798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A7CD4-ACEE-CD56-DD26-4CB16A03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241" y="4055193"/>
            <a:ext cx="2105005" cy="1551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50BCA-6874-AD39-D378-3519A98F1789}"/>
              </a:ext>
            </a:extLst>
          </p:cNvPr>
          <p:cNvSpPr txBox="1"/>
          <p:nvPr/>
        </p:nvSpPr>
        <p:spPr>
          <a:xfrm>
            <a:off x="480767" y="1082817"/>
            <a:ext cx="46756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When you have four T1S Nodes, you need 4 Evalkits and 4 different HEX files. </a:t>
            </a:r>
          </a:p>
          <a:p>
            <a:endParaRPr lang="de-DE" dirty="0"/>
          </a:p>
          <a:p>
            <a:r>
              <a:rPr lang="de-DE" dirty="0"/>
              <a:t>With conditional compiling you can have one project with four configuration.</a:t>
            </a:r>
          </a:p>
          <a:p>
            <a:r>
              <a:rPr lang="de-DE" dirty="0"/>
              <a:t>But better would be one firmware for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617CA-5228-D180-8F8F-9A8C1706CB9B}"/>
              </a:ext>
            </a:extLst>
          </p:cNvPr>
          <p:cNvSpPr txBox="1"/>
          <p:nvPr/>
        </p:nvSpPr>
        <p:spPr>
          <a:xfrm>
            <a:off x="916355" y="5592943"/>
            <a:ext cx="1027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But allways compile four times a project and programming afterwards four board</a:t>
            </a:r>
          </a:p>
          <a:p>
            <a:r>
              <a:rPr lang="de-DE" dirty="0"/>
              <a:t>Can be confusing and time consuming. How can this be done easier? </a:t>
            </a:r>
          </a:p>
        </p:txBody>
      </p:sp>
    </p:spTree>
    <p:extLst>
      <p:ext uri="{BB962C8B-B14F-4D97-AF65-F5344CB8AC3E}">
        <p14:creationId xmlns:p14="http://schemas.microsoft.com/office/powerpoint/2010/main" val="310571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291A-6375-D179-300E-26138F4D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Obsolete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5AA1-A956-3E72-5622-518AF145B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14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3942-852B-E475-399A-829A3998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Conditional Compilation through Predefined Symbols</a:t>
            </a:r>
            <a:endParaRPr lang="de-DE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438261-58E0-49FE-B4D3-DDEFF82C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87" y="945156"/>
            <a:ext cx="7737904" cy="2507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2B73F-DE64-FD74-422C-A593EE4B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53" y="3784795"/>
            <a:ext cx="4624082" cy="272114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5A9AEA-1759-3A4C-E4BB-95EFE152B498}"/>
              </a:ext>
            </a:extLst>
          </p:cNvPr>
          <p:cNvCxnSpPr>
            <a:cxnSpLocks/>
          </p:cNvCxnSpPr>
          <p:nvPr/>
        </p:nvCxnSpPr>
        <p:spPr>
          <a:xfrm flipH="1">
            <a:off x="5508694" y="3073205"/>
            <a:ext cx="1028740" cy="2072161"/>
          </a:xfrm>
          <a:prstGeom prst="straightConnector1">
            <a:avLst/>
          </a:prstGeom>
          <a:ln>
            <a:solidFill>
              <a:srgbClr val="FD7F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3C37D1-C700-05A7-D9D4-FA0E32E4A9E5}"/>
              </a:ext>
            </a:extLst>
          </p:cNvPr>
          <p:cNvCxnSpPr>
            <a:cxnSpLocks/>
          </p:cNvCxnSpPr>
          <p:nvPr/>
        </p:nvCxnSpPr>
        <p:spPr>
          <a:xfrm>
            <a:off x="2596055" y="2911366"/>
            <a:ext cx="683173" cy="1271751"/>
          </a:xfrm>
          <a:prstGeom prst="straightConnector1">
            <a:avLst/>
          </a:prstGeom>
          <a:ln>
            <a:solidFill>
              <a:srgbClr val="FD7F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C86D661-A1DB-EE56-65DB-420ED50C4648}"/>
              </a:ext>
            </a:extLst>
          </p:cNvPr>
          <p:cNvSpPr/>
          <p:nvPr/>
        </p:nvSpPr>
        <p:spPr>
          <a:xfrm>
            <a:off x="2375137" y="2714249"/>
            <a:ext cx="7361403" cy="1808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This allows to have one project for 4 different boards. </a:t>
            </a:r>
          </a:p>
          <a:p>
            <a:pPr algn="ctr"/>
            <a:r>
              <a:rPr lang="de-DE" dirty="0"/>
              <a:t>Every board do need a different MAC, IP, NodeID</a:t>
            </a:r>
          </a:p>
        </p:txBody>
      </p:sp>
    </p:spTree>
    <p:extLst>
      <p:ext uri="{BB962C8B-B14F-4D97-AF65-F5344CB8AC3E}">
        <p14:creationId xmlns:p14="http://schemas.microsoft.com/office/powerpoint/2010/main" val="419438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953FD-C4A6-945C-CFBE-23CE8BD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9" y="1926106"/>
            <a:ext cx="3035477" cy="40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 all configurations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3042-A54B-3A27-E0C4-D3E93BE6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37" y="2623055"/>
            <a:ext cx="1896230" cy="2079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2AAEB-550E-CD78-4D50-EB22BB93B423}"/>
              </a:ext>
            </a:extLst>
          </p:cNvPr>
          <p:cNvSpPr/>
          <p:nvPr/>
        </p:nvSpPr>
        <p:spPr>
          <a:xfrm>
            <a:off x="3067736" y="2340590"/>
            <a:ext cx="3271101" cy="31266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5091C-88EB-9173-F05B-9F0627A2F16B}"/>
              </a:ext>
            </a:extLst>
          </p:cNvPr>
          <p:cNvSpPr txBox="1"/>
          <p:nvPr/>
        </p:nvSpPr>
        <p:spPr>
          <a:xfrm>
            <a:off x="7032395" y="2070704"/>
            <a:ext cx="4723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script „makeit.bat“ call the make utility to build all configuration on the command 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6ACEE4-62AC-FD3D-89EC-8BD9B3E0F76B}"/>
              </a:ext>
            </a:extLst>
          </p:cNvPr>
          <p:cNvSpPr/>
          <p:nvPr/>
        </p:nvSpPr>
        <p:spPr>
          <a:xfrm>
            <a:off x="355509" y="1797031"/>
            <a:ext cx="11603770" cy="29057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  <a:p>
            <a:r>
              <a:rPr lang="de-DE" dirty="0"/>
              <a:t>If another MPLABX Version should be used than v6.15, this must be changed in the script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4C692-3815-6F16-1944-C7B3D5D41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7" y="2705775"/>
            <a:ext cx="7462885" cy="18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5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3942-852B-E475-399A-829A3998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normalizeH="0" baseline="0" dirty="0">
                <a:latin typeface="+mj-lt"/>
                <a:ea typeface="+mj-ea"/>
                <a:cs typeface="+mj-cs"/>
              </a:rPr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50BCA-6874-AD39-D378-3519A98F1789}"/>
              </a:ext>
            </a:extLst>
          </p:cNvPr>
          <p:cNvSpPr txBox="1"/>
          <p:nvPr/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One </a:t>
            </a:r>
            <a:r>
              <a:rPr lang="en-US" dirty="0" err="1"/>
              <a:t>Firmeware</a:t>
            </a:r>
            <a:r>
              <a:rPr lang="en-US" dirty="0"/>
              <a:t> for all boards</a:t>
            </a: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Communication between boards should be visible in the OLED1 Extension</a:t>
            </a: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Demo should be </a:t>
            </a:r>
            <a:r>
              <a:rPr lang="en-US" dirty="0" err="1"/>
              <a:t>controlable</a:t>
            </a:r>
            <a:r>
              <a:rPr lang="en-US" dirty="0"/>
              <a:t> with only the OLED1 Extension</a:t>
            </a: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More complex operations can be done via a terminal</a:t>
            </a: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Hardware</a:t>
            </a:r>
          </a:p>
          <a:p>
            <a:pPr marL="883644" lvl="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SAME54 Curiosity </a:t>
            </a:r>
          </a:p>
          <a:p>
            <a:pPr marL="883644" lvl="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T1S PHY Daughter Board</a:t>
            </a:r>
          </a:p>
          <a:p>
            <a:pPr marL="883644" lvl="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r>
              <a:rPr lang="en-US" dirty="0"/>
              <a:t>OLED1 </a:t>
            </a:r>
            <a:r>
              <a:rPr lang="en-US" dirty="0" err="1"/>
              <a:t>Xplained</a:t>
            </a:r>
            <a:r>
              <a:rPr lang="en-US" dirty="0"/>
              <a:t> Extension</a:t>
            </a: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endParaRPr lang="en-US" sz="3200" b="1" dirty="0">
              <a:solidFill>
                <a:srgbClr val="070707"/>
              </a:solidFill>
            </a:endParaRPr>
          </a:p>
          <a:p>
            <a:pPr marL="274201" indent="-274201">
              <a:spcBef>
                <a:spcPts val="300"/>
              </a:spcBef>
              <a:buClr>
                <a:srgbClr val="0E3689"/>
              </a:buClr>
              <a:buFont typeface="Arial"/>
              <a:buChar char="•"/>
            </a:pPr>
            <a:endParaRPr lang="en-US" sz="3200" b="1" dirty="0">
              <a:solidFill>
                <a:srgbClr val="070707"/>
              </a:solidFill>
            </a:endParaRPr>
          </a:p>
        </p:txBody>
      </p:sp>
      <p:pic>
        <p:nvPicPr>
          <p:cNvPr id="1026" name="88CC1076-83F1-41E5-B49D-E8330800ABCB" descr="IMG_8698.jpg">
            <a:extLst>
              <a:ext uri="{FF2B5EF4-FFF2-40B4-BE49-F238E27FC236}">
                <a16:creationId xmlns:a16="http://schemas.microsoft.com/office/drawing/2014/main" id="{D4FBD8B6-E327-A861-CF95-3FEFF9822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" b="14991"/>
          <a:stretch/>
        </p:blipFill>
        <p:spPr bwMode="auto">
          <a:xfrm>
            <a:off x="6250324" y="929270"/>
            <a:ext cx="5505846" cy="537467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35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Github Project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9B0678-6CDF-9ED5-9AAD-5DE1B7D098E5}"/>
              </a:ext>
            </a:extLst>
          </p:cNvPr>
          <p:cNvSpPr txBox="1"/>
          <p:nvPr/>
        </p:nvSpPr>
        <p:spPr>
          <a:xfrm>
            <a:off x="1060811" y="1578562"/>
            <a:ext cx="1058129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The whole project inclusive all Pyhton Codes and the Presentation is hosted on github at</a:t>
            </a:r>
          </a:p>
          <a:p>
            <a:r>
              <a:rPr lang="de-DE" dirty="0">
                <a:hlinkClick r:id="rId2"/>
              </a:rPr>
              <a:t>https://github.com/Bolderain/T1S_Autoconf</a:t>
            </a:r>
            <a:endParaRPr lang="de-DE" dirty="0"/>
          </a:p>
          <a:p>
            <a:endParaRPr lang="de-DE" dirty="0"/>
          </a:p>
          <a:p>
            <a:r>
              <a:rPr lang="de-DE" dirty="0"/>
              <a:t>It is a Fork of </a:t>
            </a:r>
          </a:p>
          <a:p>
            <a:r>
              <a:rPr lang="de-DE" dirty="0">
                <a:hlinkClick r:id="rId3"/>
              </a:rPr>
              <a:t>https://github.com/Microchip-MPLAB-Harmony/net_10base_t1s.git</a:t>
            </a:r>
            <a:r>
              <a:rPr lang="de-DE" dirty="0"/>
              <a:t> </a:t>
            </a:r>
          </a:p>
          <a:p>
            <a:r>
              <a:rPr lang="de-DE" dirty="0"/>
              <a:t>from version v1.3.0</a:t>
            </a:r>
          </a:p>
          <a:p>
            <a:endParaRPr lang="de-DE" dirty="0"/>
          </a:p>
          <a:p>
            <a:r>
              <a:rPr lang="de-DE" dirty="0"/>
              <a:t>The target is to make it official available at </a:t>
            </a:r>
            <a:r>
              <a:rPr lang="de-DE" dirty="0">
                <a:hlinkClick r:id="rId4"/>
              </a:rPr>
              <a:t>https://github.com/MicrochipTech</a:t>
            </a:r>
            <a:r>
              <a:rPr lang="de-DE" dirty="0"/>
              <a:t>  </a:t>
            </a:r>
          </a:p>
          <a:p>
            <a:endParaRPr lang="de-DE" dirty="0"/>
          </a:p>
          <a:p>
            <a:r>
              <a:rPr lang="de-DE" dirty="0"/>
              <a:t>The current Branch is called „one_firmware“ (as of January 2024)</a:t>
            </a:r>
          </a:p>
        </p:txBody>
      </p:sp>
    </p:spTree>
    <p:extLst>
      <p:ext uri="{BB962C8B-B14F-4D97-AF65-F5344CB8AC3E}">
        <p14:creationId xmlns:p14="http://schemas.microsoft.com/office/powerpoint/2010/main" val="276009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0E3F-DE52-B8D5-11F6-F0BC62A6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MPLABX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C1564-A592-D002-DB3D-9AFAA46D1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7" y="2585880"/>
            <a:ext cx="6019209" cy="3152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4355F8-0BC5-23C3-E519-3E6E27FEB86C}"/>
              </a:ext>
            </a:extLst>
          </p:cNvPr>
          <p:cNvSpPr txBox="1"/>
          <p:nvPr/>
        </p:nvSpPr>
        <p:spPr>
          <a:xfrm>
            <a:off x="895547" y="1225733"/>
            <a:ext cx="7243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git clone </a:t>
            </a:r>
            <a:r>
              <a:rPr lang="de-DE" dirty="0">
                <a:hlinkClick r:id="rId3"/>
              </a:rPr>
              <a:t>https://github.com/Bolderain/T1S_Autoconf.git</a:t>
            </a:r>
            <a:endParaRPr lang="de-DE" dirty="0"/>
          </a:p>
          <a:p>
            <a:r>
              <a:rPr lang="de-DE" dirty="0"/>
              <a:t>git checkout one_firmware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D1B5D-3AC5-2273-B4AA-49CA9F936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48" y="1943608"/>
            <a:ext cx="3344687" cy="44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A2BC6F4-F6E3-C42C-1164-6CC22556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9" y="1926106"/>
            <a:ext cx="3035477" cy="40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Cloning</a:t>
            </a:r>
            <a:r>
              <a:rPr lang="fr-FR" sz="4400" dirty="0"/>
              <a:t> the Framework </a:t>
            </a:r>
            <a:r>
              <a:rPr lang="fr-FR" sz="4400" dirty="0" err="1"/>
              <a:t>with</a:t>
            </a:r>
            <a:r>
              <a:rPr lang="fr-FR" sz="4400" dirty="0"/>
              <a:t> «one click» 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3042-A54B-3A27-E0C4-D3E93BE6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37" y="2623055"/>
            <a:ext cx="1896230" cy="2079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2AAEB-550E-CD78-4D50-EB22BB93B423}"/>
              </a:ext>
            </a:extLst>
          </p:cNvPr>
          <p:cNvSpPr/>
          <p:nvPr/>
        </p:nvSpPr>
        <p:spPr>
          <a:xfrm>
            <a:off x="3067737" y="1900232"/>
            <a:ext cx="3271101" cy="23965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CA2A8C-7DC4-7BAC-78B8-9F758566B913}"/>
              </a:ext>
            </a:extLst>
          </p:cNvPr>
          <p:cNvCxnSpPr>
            <a:cxnSpLocks/>
          </p:cNvCxnSpPr>
          <p:nvPr/>
        </p:nvCxnSpPr>
        <p:spPr>
          <a:xfrm flipH="1">
            <a:off x="1712552" y="2070704"/>
            <a:ext cx="1355185" cy="68192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5091C-88EB-9173-F05B-9F0627A2F16B}"/>
              </a:ext>
            </a:extLst>
          </p:cNvPr>
          <p:cNvSpPr txBox="1"/>
          <p:nvPr/>
        </p:nvSpPr>
        <p:spPr>
          <a:xfrm>
            <a:off x="6608189" y="1629535"/>
            <a:ext cx="52413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The script </a:t>
            </a:r>
            <a:r>
              <a:rPr lang="fr-FR" sz="2000" b="1" dirty="0"/>
              <a:t>git_clone_t1s_h3.bat</a:t>
            </a:r>
            <a:r>
              <a:rPr lang="de-DE" sz="2000" dirty="0"/>
              <a:t> clones all neccessary Harmony repositories in the directory H3 (one directory level higher)</a:t>
            </a:r>
          </a:p>
          <a:p>
            <a:endParaRPr lang="de-DE" sz="2000" dirty="0"/>
          </a:p>
          <a:p>
            <a:r>
              <a:rPr lang="de-DE" sz="2000" dirty="0"/>
              <a:t>You can adjust the Framework Installation path in the In the script with</a:t>
            </a:r>
          </a:p>
          <a:p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H3_INSTALL="../../H3"</a:t>
            </a:r>
          </a:p>
          <a:p>
            <a:endParaRPr lang="de-DE" sz="2000" dirty="0"/>
          </a:p>
          <a:p>
            <a:r>
              <a:rPr lang="de-DE" sz="2000" dirty="0"/>
              <a:t>For beeing able to generate and and modify the T1S applications of version v1.3.0 with the MCC.</a:t>
            </a:r>
          </a:p>
          <a:p>
            <a:endParaRPr lang="de-DE" sz="2000" dirty="0"/>
          </a:p>
          <a:p>
            <a:r>
              <a:rPr lang="de-DE" sz="2000" dirty="0"/>
              <a:t>Call it from /tools </a:t>
            </a:r>
          </a:p>
        </p:txBody>
      </p:sp>
    </p:spTree>
    <p:extLst>
      <p:ext uri="{BB962C8B-B14F-4D97-AF65-F5344CB8AC3E}">
        <p14:creationId xmlns:p14="http://schemas.microsoft.com/office/powerpoint/2010/main" val="416010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A8912-4709-A296-D1B8-A5E4AFF8D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</p:spPr>
        <p:txBody>
          <a:bodyPr/>
          <a:lstStyle/>
          <a:p>
            <a:r>
              <a:rPr lang="fr-FR" sz="3600" dirty="0" err="1"/>
              <a:t>Cloning</a:t>
            </a:r>
            <a:r>
              <a:rPr lang="fr-FR" sz="3600" dirty="0"/>
              <a:t> the Framework </a:t>
            </a:r>
            <a:r>
              <a:rPr lang="fr-FR" sz="3600" dirty="0" err="1"/>
              <a:t>with</a:t>
            </a:r>
            <a:r>
              <a:rPr lang="fr-FR" sz="3600" dirty="0"/>
              <a:t> «one click» 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1F904-3432-7A23-BC8A-FA2B124E12E3}"/>
              </a:ext>
            </a:extLst>
          </p:cNvPr>
          <p:cNvSpPr txBox="1"/>
          <p:nvPr/>
        </p:nvSpPr>
        <p:spPr>
          <a:xfrm flipH="1">
            <a:off x="688155" y="1387155"/>
            <a:ext cx="10982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fr-FR" sz="2400" b="1" dirty="0"/>
              <a:t>git_clone_t1s_h3.bat</a:t>
            </a:r>
            <a:r>
              <a:rPr lang="de-DE" dirty="0"/>
              <a:t> clones several Harmony Repositories and checkout the needed versions. The neccessary Repositories and versions are derived from the projecta Manifest File „harmony-manifest-success.yml“</a:t>
            </a:r>
          </a:p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FBA46C-8B51-9A96-F9DF-061DB1BDF56E}"/>
              </a:ext>
            </a:extLst>
          </p:cNvPr>
          <p:cNvSpPr/>
          <p:nvPr/>
        </p:nvSpPr>
        <p:spPr>
          <a:xfrm>
            <a:off x="649567" y="2672684"/>
            <a:ext cx="10812544" cy="357275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@ECHO OFF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set H3_GITHUB="https://github.com/Microchip-MPLAB-Harmony"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set H3_INSTALL="../../H3"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"v10.5.1"              https://github.com/ARM-software/CMSIS-FreeRTOS.git  %H3_INSTALL%/CMSIS-FreeRTOS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"v3.17.0"              %H3_GITHUB%/csp.git  %H3_INSTALL%/csp   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"v3.13.0"              %H3_GITHUB%/core.git %H3_INSTALL%/core    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"v3.17.0"              %H3_GITHUB%/dev_packs.git %H3_INSTALL%/dev_packs    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"v5.4.0"               %H3_GITHUB%/wolfssl.git %H3_INSTALL%/wolfssl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"v3.9.2"               %H3_GITHUB%/net.git %H3_INSTALL%/net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"v3.8.0"               %H3_GITHUB%/crypto.git %H3_INSTALL%/crypto     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"v1.1.0"               %H3_GITHUB%/devices.git %H3_INSTALL%/Devices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-b "v1.3.0"               %H3_GITHUB%/net_10base_t1s.git  %H3_INSTALL%/net_10base_t1s  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                          %H3_GITHUB%/devices.git %H3_INSTALL%/devices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pause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@ECHO 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A1D7A-8C61-F2BE-CE90-1FB1DB95B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59" y="3143545"/>
            <a:ext cx="5332489" cy="2631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953FD-C4A6-945C-CFBE-23CE8BD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9" y="1926106"/>
            <a:ext cx="3035477" cy="40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33AF-EF16-A9A1-1FDA-0BA58D17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Generate Makefiles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3042-A54B-3A27-E0C4-D3E93BE6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37" y="2623055"/>
            <a:ext cx="1896230" cy="2079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2AAEB-550E-CD78-4D50-EB22BB93B423}"/>
              </a:ext>
            </a:extLst>
          </p:cNvPr>
          <p:cNvSpPr/>
          <p:nvPr/>
        </p:nvSpPr>
        <p:spPr>
          <a:xfrm>
            <a:off x="3067736" y="3047600"/>
            <a:ext cx="3271101" cy="31266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5091C-88EB-9173-F05B-9F0627A2F16B}"/>
              </a:ext>
            </a:extLst>
          </p:cNvPr>
          <p:cNvSpPr txBox="1"/>
          <p:nvPr/>
        </p:nvSpPr>
        <p:spPr>
          <a:xfrm>
            <a:off x="6745907" y="348792"/>
            <a:ext cx="44060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script setup.bat calls the „prjMakefilesGenerator.bat“</a:t>
            </a:r>
          </a:p>
          <a:p>
            <a:endParaRPr lang="de-DE" dirty="0"/>
          </a:p>
          <a:p>
            <a:r>
              <a:rPr lang="de-DE" dirty="0"/>
              <a:t>i.e. It creates all Makefiles. This is normally done by MPLABX when the project is opened. And allows to build the projects without using MPLABX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6A497-C67D-DFCD-5F92-FEAED324A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416" y="3725599"/>
            <a:ext cx="5118754" cy="22108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7CD761-2EF6-BE89-0D97-ABB4A7A770FB}"/>
              </a:ext>
            </a:extLst>
          </p:cNvPr>
          <p:cNvSpPr/>
          <p:nvPr/>
        </p:nvSpPr>
        <p:spPr>
          <a:xfrm>
            <a:off x="9320785" y="5596128"/>
            <a:ext cx="2377440" cy="16608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8477E-E393-F6B3-BD90-4D0B87149C77}"/>
              </a:ext>
            </a:extLst>
          </p:cNvPr>
          <p:cNvSpPr/>
          <p:nvPr/>
        </p:nvSpPr>
        <p:spPr>
          <a:xfrm>
            <a:off x="9320785" y="3864865"/>
            <a:ext cx="2377440" cy="160934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3293E-0F77-4962-9BD7-E1A054466267}"/>
              </a:ext>
            </a:extLst>
          </p:cNvPr>
          <p:cNvSpPr/>
          <p:nvPr/>
        </p:nvSpPr>
        <p:spPr>
          <a:xfrm>
            <a:off x="355509" y="1797031"/>
            <a:ext cx="11603770" cy="29057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  <a:p>
            <a:r>
              <a:rPr lang="de-DE" dirty="0"/>
              <a:t>If another MPLABX Version should be used than v6.15, this must be changed in the script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2E71D1-7C70-A297-8AA3-0D5004585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61" y="2785054"/>
            <a:ext cx="10882303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_x0020_Archived xmlns="df7acb31-37ac-40e2-81bb-c44e3630f613">false</Content_x0020_Archived>
    <_dlc_DocId xmlns="38ef598d-997c-498b-b737-2f6b2c50ccab">SV5CHKDEWJXD-84-133</_dlc_DocId>
    <_dlc_DocIdUrl xmlns="38ef598d-997c-498b-b737-2f6b2c50ccab">
      <Url>http://mchpweb-2010/marcom/home/Resources/_layouts/DocIdRedir.aspx?ID=SV5CHKDEWJXD-84-133</Url>
      <Description>SV5CHKDEWJXD-84-133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EF9829FE6FB94D84D3D1D5B1820991" ma:contentTypeVersion="2" ma:contentTypeDescription="Create a new document." ma:contentTypeScope="" ma:versionID="84d427fd2fb92a215479da5b0fe5e4ad">
  <xsd:schema xmlns:xsd="http://www.w3.org/2001/XMLSchema" xmlns:xs="http://www.w3.org/2001/XMLSchema" xmlns:p="http://schemas.microsoft.com/office/2006/metadata/properties" xmlns:ns2="38ef598d-997c-498b-b737-2f6b2c50ccab" xmlns:ns3="df7acb31-37ac-40e2-81bb-c44e3630f613" targetNamespace="http://schemas.microsoft.com/office/2006/metadata/properties" ma:root="true" ma:fieldsID="156788901a84a305ff90b9b24ba2d9fb" ns2:_="" ns3:_="">
    <xsd:import namespace="38ef598d-997c-498b-b737-2f6b2c50ccab"/>
    <xsd:import namespace="df7acb31-37ac-40e2-81bb-c44e3630f61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ontent_x0020_Archive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f598d-997c-498b-b737-2f6b2c50cca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acb31-37ac-40e2-81bb-c44e3630f613" elementFormDefault="qualified">
    <xsd:import namespace="http://schemas.microsoft.com/office/2006/documentManagement/types"/>
    <xsd:import namespace="http://schemas.microsoft.com/office/infopath/2007/PartnerControls"/>
    <xsd:element name="Content_x0020_Archived" ma:index="11" nillable="true" ma:displayName="Content Archived" ma:internalName="Content_x0020_Archived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774815-801A-4D0C-AAC8-304A8EA5EAE0}">
  <ds:schemaRefs>
    <ds:schemaRef ds:uri="38ef598d-997c-498b-b737-2f6b2c50ccab"/>
    <ds:schemaRef ds:uri="df7acb31-37ac-40e2-81bb-c44e3630f613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F9647E8-EA5A-4469-8198-396AF1DA17E0}">
  <ds:schemaRefs>
    <ds:schemaRef ds:uri="38ef598d-997c-498b-b737-2f6b2c50ccab"/>
    <ds:schemaRef ds:uri="df7acb31-37ac-40e2-81bb-c44e3630f6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6ECED7C-7E24-4B80-B6AD-5BF0A508FB7B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1704</Words>
  <Application>Microsoft Office PowerPoint</Application>
  <PresentationFormat>Custom</PresentationFormat>
  <Paragraphs>175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Courier New</vt:lpstr>
      <vt:lpstr>Wingdings</vt:lpstr>
      <vt:lpstr>Office Theme</vt:lpstr>
      <vt:lpstr>T1S Autoconfiguration Tooling </vt:lpstr>
      <vt:lpstr>Motivation</vt:lpstr>
      <vt:lpstr>Motivation</vt:lpstr>
      <vt:lpstr>GOAL</vt:lpstr>
      <vt:lpstr>Github Project</vt:lpstr>
      <vt:lpstr>MPLABX Project</vt:lpstr>
      <vt:lpstr>Cloning the Framework with «one click» </vt:lpstr>
      <vt:lpstr>Cloning the Framework with «one click» </vt:lpstr>
      <vt:lpstr>Generate Makefiles</vt:lpstr>
      <vt:lpstr>Programming 4 Boards at the same time</vt:lpstr>
      <vt:lpstr>Python GUI for parallel Programming with MDB</vt:lpstr>
      <vt:lpstr>Python GUI for parallel Programming with MDB</vt:lpstr>
      <vt:lpstr>Python GUI for parallel Programming with MDB</vt:lpstr>
      <vt:lpstr>Python GUI for parallel Programming with MDB</vt:lpstr>
      <vt:lpstr>Python GUI for testing 4 Boards in parallel </vt:lpstr>
      <vt:lpstr>Python GUI for testing 4 Boards in parallel </vt:lpstr>
      <vt:lpstr>Python Modules Dependencies „terminal.pyw“</vt:lpstr>
      <vt:lpstr>Python Modules Dependencies „terminal.pyw“</vt:lpstr>
      <vt:lpstr>Python GUI for testing 4 Boards in parallel </vt:lpstr>
      <vt:lpstr>iperf with two boards </vt:lpstr>
      <vt:lpstr>3 iperf client’s at the same time</vt:lpstr>
      <vt:lpstr>Sending the command “netinfo” to all boards</vt:lpstr>
      <vt:lpstr>Testing UDP commucation between boards</vt:lpstr>
      <vt:lpstr>Test 1: Configure Boards Successive</vt:lpstr>
      <vt:lpstr>Test 1.2: Configure Boards Simultan</vt:lpstr>
      <vt:lpstr>Test 2: iperf between two boards and varying the Max Nodes value</vt:lpstr>
      <vt:lpstr>Test 2: iperf between two boards and varying the Max Nodes value</vt:lpstr>
      <vt:lpstr>State Machine</vt:lpstr>
      <vt:lpstr>PowerPoint Presentation</vt:lpstr>
      <vt:lpstr>Obsolete Slides</vt:lpstr>
      <vt:lpstr>Conditional Compilation through Predefined Symbols</vt:lpstr>
      <vt:lpstr>Build all configurations</vt:lpstr>
    </vt:vector>
  </TitlesOfParts>
  <Company>SMSC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2020</dc:title>
  <dc:creator>Michael Wikan</dc:creator>
  <cp:lastModifiedBy>Martin Ruppert - M91221</cp:lastModifiedBy>
  <cp:revision>248</cp:revision>
  <dcterms:created xsi:type="dcterms:W3CDTF">2019-09-10T21:33:18Z</dcterms:created>
  <dcterms:modified xsi:type="dcterms:W3CDTF">2024-01-18T11:33:01Z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6b1d4785-8f50-4d6b-8c29-4627085ae703</vt:lpwstr>
  </property>
  <property fmtid="{D5CDD505-2E9C-101B-9397-08002B2CF9AE}" pid="3" name="ContentTypeId">
    <vt:lpwstr>0x01010006EF9829FE6FB94D84D3D1D5B1820991</vt:lpwstr>
  </property>
</Properties>
</file>